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22"/>
  </p:notesMasterIdLst>
  <p:sldIdLst>
    <p:sldId id="256" r:id="rId2"/>
    <p:sldId id="679" r:id="rId3"/>
    <p:sldId id="684" r:id="rId4"/>
    <p:sldId id="665" r:id="rId5"/>
    <p:sldId id="669" r:id="rId6"/>
    <p:sldId id="666" r:id="rId7"/>
    <p:sldId id="668" r:id="rId8"/>
    <p:sldId id="683" r:id="rId9"/>
    <p:sldId id="259" r:id="rId10"/>
    <p:sldId id="670" r:id="rId11"/>
    <p:sldId id="671" r:id="rId12"/>
    <p:sldId id="673" r:id="rId13"/>
    <p:sldId id="676" r:id="rId14"/>
    <p:sldId id="283" r:id="rId15"/>
    <p:sldId id="635" r:id="rId16"/>
    <p:sldId id="648" r:id="rId17"/>
    <p:sldId id="257" r:id="rId18"/>
    <p:sldId id="680" r:id="rId19"/>
    <p:sldId id="681" r:id="rId20"/>
    <p:sldId id="682" r:id="rId21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53851-6D7B-41A5-B0AE-3C419BAAE1EB}" type="datetimeFigureOut">
              <a:rPr lang="fr-FR" smtClean="0"/>
              <a:t>12/03/2024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4086C-0B3E-4CD4-A919-1F0868990E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6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BE8BBA6-69E9-4574-9474-0C15026857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87400" indent="-303213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2850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7038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82813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400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972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44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116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C235F02-039E-4F9D-9941-B5844600ED94}" type="slidenum">
              <a:rPr lang="en-CA" altLang="en-US" sz="1300"/>
              <a:pPr>
                <a:spcBef>
                  <a:spcPct val="0"/>
                </a:spcBef>
              </a:pPr>
              <a:t>10</a:t>
            </a:fld>
            <a:endParaRPr lang="en-CA" altLang="en-US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674CAFCD-7BC5-4524-A9E4-3876058C0F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E8B992DA-2C33-43F1-BAED-A93FD89A0D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2C78CD06-D824-48EF-97BC-BB2D0096B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87400" indent="-303213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2850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7038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82813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400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972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44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116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347B7CF-FEF1-4316-BA13-4475AFEC768F}" type="slidenum">
              <a:rPr lang="en-CA" altLang="en-US" sz="1300"/>
              <a:pPr>
                <a:spcBef>
                  <a:spcPct val="0"/>
                </a:spcBef>
              </a:pPr>
              <a:t>11</a:t>
            </a:fld>
            <a:endParaRPr lang="en-CA" altLang="en-US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02D2832-505E-49F4-A394-A74FE6F46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C8259960-0F1E-4FCB-9390-8B612DA1FE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B17B6443-3146-4D31-BDED-163A6A5C1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87400" indent="-303213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2850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7038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82813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400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972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44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116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388382-CAC4-493A-86AD-251ED4160C59}" type="slidenum">
              <a:rPr lang="en-CA" altLang="en-US" sz="1300"/>
              <a:pPr>
                <a:spcBef>
                  <a:spcPct val="0"/>
                </a:spcBef>
              </a:pPr>
              <a:t>12</a:t>
            </a:fld>
            <a:endParaRPr lang="en-CA" altLang="en-US" sz="13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24B6CF5-119F-4CFE-A8AE-6D88AB139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210E525A-5ECB-4BD3-9A18-19B2943645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AA33E382-524C-4A7A-A89F-33BE17618C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87400" indent="-303213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2850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7038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82813" indent="-241300" defTabSz="9985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400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972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544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11613" indent="-241300" defTabSz="998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86B59A1-4CCB-4AC5-B598-7C956AA622D6}" type="slidenum">
              <a:rPr lang="en-CA" altLang="en-US" sz="1300"/>
              <a:pPr>
                <a:spcBef>
                  <a:spcPct val="0"/>
                </a:spcBef>
              </a:pPr>
              <a:t>13</a:t>
            </a:fld>
            <a:endParaRPr lang="en-CA" altLang="en-US" sz="13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9E685520-A252-45B1-AE88-340ED98B88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21BC505-35B1-4670-9AF1-9D9DF33B3E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02C56C-25EA-477C-8521-4F3F6EDBF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F585B9A-7694-4913-9A9B-83F78BB1E8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16430B-63C5-451C-B34C-FC06B11D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62F61E-0970-4CD1-9426-DEC9907A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974C4D-09A2-428B-8F4E-E82B52BC0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9633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68CC0F-C04F-4C4E-883E-6E252B8F2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D341105-C89C-4841-B0DB-F141288CD9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D69FD2-E8BE-4455-957F-8B7B6F9E5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01B51A-0F94-4AA5-AC33-96AA95B4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364846-EE02-4ACB-9420-4E6D0A9F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65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0606FC9-D25E-4B30-9AFA-264231CB4E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73B25DE-F6A6-496D-AA5E-4017D4997E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0A4E61-E562-4B77-80C0-4B1106EB2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7122DB-916E-4568-A1C0-B2F83BE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F86837-D18E-4625-9EB3-8E1BB5253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4785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DF3003-8710-46F9-B631-6A8ECB26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A7363F-1A3E-4AE4-9926-8F0B4D2A7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8BEAC8-36C5-49BD-99C1-379093EB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F0371A-4EBA-461C-A32E-72994487D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75DC7D-FE50-4AE7-8F02-1CEABE9E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89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146644-B901-47B0-B2A8-A7D4687BE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D47CA8-F7F5-40B9-AB3B-BABC20D1E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6A9482-2470-44C2-8AE8-71F1A720E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43812C-1954-48F1-9E33-9BD814BA0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BDC2E6-1C87-4F76-9CAF-A8FE971F6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12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36CD55-B4A0-4DE6-8DC4-BC2733C3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21FCAA-F7A1-4DFA-8824-6219907106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26A5DC-3D69-44A0-9E89-962991F5A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390058-B6CC-480A-AE33-BC2657350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BD56C69-2578-488F-80BA-35192C93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BA0456-77B2-4776-A973-2B5B9CB6C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11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E02547-A859-43D5-B811-7CD09DD0F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762F67-A241-4384-BB0F-D56F2E4DC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CC54AC-1F24-4765-AC2A-E4D3D19610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5089DB-B040-4557-8690-C53AB2E99A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F551A2-CB98-4AF8-897C-737A24E66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C2B965-F589-4BDA-845B-ADDFC4801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BBCE678-4933-4CEE-A7C7-7E56B000C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BE7427A-EDAA-4D53-A15D-B65889D5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55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819C43-9CE8-4566-B190-973E6890A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0AF64F5-FD85-49B1-A5F5-6F4590610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5D191CC-9163-4B08-94A5-538A172B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D646D30-013B-4E2D-822B-D4DE86166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365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59575D9-EB61-4AAE-903F-63269F094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15E38C9-09FD-4FAB-A33C-18EC540D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5F1C633-D1A1-4352-B58B-DE0ADBE2B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1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D6AB5F-88CC-47E1-B476-FD211DC42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7941AC-C635-4B93-AD35-476B00926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68A577-8407-46B6-A074-7220CFD49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7746928-1126-44CD-90DA-565D4E97E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D782164-6943-424D-914B-A9EBE223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9E7FAA3-22BB-4343-8DCF-4488E6CDE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34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C5FCAC-02DB-48DF-AA8B-BB97A2EE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FEA40CF-7A09-41BD-86D5-169A2745ED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F67AE01-D106-4D30-8217-E9911784E2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DCAD48-1666-4C01-9B93-972B72A62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A39E5E0-5BB2-4ECD-AE56-6F4198C2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FCF580-5AD6-43FD-A520-61CFC210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774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DF9A31-5F0E-4FBB-81C0-11AEE5D91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467193-FC1D-4D24-B1AB-70AFF426D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A1C86A-636A-42BF-B202-BBD36C412D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F031FF6-13BA-4D69-AD25-7E5C3F822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12B7DE-A1E8-4C2E-B496-CC5F10B2B6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8ACC-7834-4D85-993A-9BFDD8879F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15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091C3A08-4D22-4A7B-A6B6-D240C183B8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METROPOLIS2 online Spring Course ©</a:t>
            </a:r>
            <a:b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Lucas Javaudin &amp; André de Palma</a:t>
            </a:r>
            <a:endParaRPr lang="en-US" dirty="0"/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5F48CC4B-7874-49C8-ADF4-3484726923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Session 1: </a:t>
            </a:r>
            <a:r>
              <a:rPr lang="fr-FR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March 13, 2024 (Part I)</a:t>
            </a:r>
          </a:p>
          <a:p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André de Palma</a:t>
            </a:r>
            <a:r>
              <a:rPr lang="fr-FR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2024 </a:t>
            </a:r>
          </a:p>
          <a:p>
            <a:r>
              <a:rPr lang="fr-FR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With</a:t>
            </a:r>
            <a:r>
              <a:rPr lang="fr-FR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the collaboration of Robin Lindsey, Romuald Le Frioux, and Samarth Ghoslya</a:t>
            </a:r>
            <a:endParaRPr lang="fr-FR" sz="2400" i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9506164-BB2C-4C70-922C-5C3A62230266}"/>
              </a:ext>
            </a:extLst>
          </p:cNvPr>
          <p:cNvSpPr txBox="1"/>
          <p:nvPr/>
        </p:nvSpPr>
        <p:spPr>
          <a:xfrm>
            <a:off x="1038725" y="798990"/>
            <a:ext cx="10111627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This material has been distributed for the METROPOLIS 2 Spring Course only.  No part of this material may be reproduced or transmitted without the prior permission of Professor André de PALMA.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6478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6C43E49B-935F-4102-944C-AEFC099DB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EFF084-BD1E-40A8-AA67-FF9FE6FE253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CFADAAFB-AAC2-40FE-A295-D01796DBA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9538"/>
            <a:ext cx="7772400" cy="652462"/>
          </a:xfrm>
          <a:noFill/>
        </p:spPr>
        <p:txBody>
          <a:bodyPr/>
          <a:lstStyle/>
          <a:p>
            <a:r>
              <a:rPr lang="en-US" altLang="en-US" sz="2800"/>
              <a:t>The bottleneck model</a:t>
            </a:r>
            <a:endParaRPr lang="en-US" altLang="en-US" sz="2800">
              <a:cs typeface="Times New Roman" panose="02020603050405020304" pitchFamily="18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DC7E7B0-19A7-483B-A9ED-214A060AFF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990600"/>
            <a:ext cx="8610600" cy="54864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buNone/>
            </a:pPr>
            <a:r>
              <a:rPr lang="en-US" altLang="en-US" sz="2000" dirty="0"/>
              <a:t>One O-D pair, one link.  (e.g. commuting from a suburb to the CBD.)</a:t>
            </a:r>
          </a:p>
          <a:p>
            <a:pPr>
              <a:spcAft>
                <a:spcPts val="600"/>
              </a:spcAft>
              <a:buNone/>
            </a:pPr>
            <a:r>
              <a:rPr lang="en-US" altLang="en-US" sz="2000" i="1" dirty="0">
                <a:solidFill>
                  <a:srgbClr val="FF0000"/>
                </a:solidFill>
              </a:rPr>
              <a:t>N</a:t>
            </a:r>
            <a:r>
              <a:rPr lang="en-US" altLang="en-US" sz="2000" dirty="0">
                <a:solidFill>
                  <a:srgbClr val="FF0000"/>
                </a:solidFill>
              </a:rPr>
              <a:t> </a:t>
            </a:r>
            <a:r>
              <a:rPr lang="en-US" altLang="en-US" sz="2000" dirty="0"/>
              <a:t>identical individuals travel in identical vehicles.</a:t>
            </a:r>
          </a:p>
          <a:p>
            <a:pPr>
              <a:spcAft>
                <a:spcPts val="600"/>
              </a:spcAft>
              <a:buNone/>
            </a:pPr>
            <a:r>
              <a:rPr lang="en-US" altLang="en-US" sz="2000" dirty="0"/>
              <a:t>One decision: departure time.</a:t>
            </a:r>
          </a:p>
          <a:p>
            <a:pPr>
              <a:buFontTx/>
              <a:buNone/>
            </a:pPr>
            <a:endParaRPr lang="en-US" altLang="en-US" sz="600" dirty="0"/>
          </a:p>
          <a:p>
            <a:pPr>
              <a:spcAft>
                <a:spcPts val="600"/>
              </a:spcAft>
              <a:buNone/>
            </a:pPr>
            <a:r>
              <a:rPr lang="en-US" altLang="en-US" sz="2400" i="1" dirty="0">
                <a:solidFill>
                  <a:srgbClr val="3636A8"/>
                </a:solidFill>
              </a:rPr>
              <a:t>Supply-side assumptions</a:t>
            </a:r>
            <a:endParaRPr lang="en-US" altLang="en-US" sz="2400" dirty="0">
              <a:solidFill>
                <a:srgbClr val="3636A8"/>
              </a:solidFill>
            </a:endParaRP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en-US" sz="2000" dirty="0"/>
              <a:t>Travel is free-flowing (i.e., uncongested) except at a bottleneck.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en-US" sz="2000" dirty="0"/>
              <a:t>Normalize free-flow time to zero.</a:t>
            </a:r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en-US" sz="2000" i="1" dirty="0">
                <a:solidFill>
                  <a:srgbClr val="FF0000"/>
                </a:solidFill>
              </a:rPr>
              <a:t>s</a:t>
            </a:r>
            <a:r>
              <a:rPr lang="en-US" altLang="en-US" sz="2000" dirty="0"/>
              <a:t>: bottleneck capacity [cars/hour]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altLang="en-US" sz="2000" dirty="0"/>
              <a:t>          :    queue length upstream of bottleneck [cars].  Vertical queue.</a:t>
            </a:r>
          </a:p>
          <a:p>
            <a:pPr>
              <a:lnSpc>
                <a:spcPct val="120000"/>
              </a:lnSpc>
              <a:buFontTx/>
              <a:buNone/>
            </a:pPr>
            <a:endParaRPr lang="en-US" altLang="en-US" sz="400" dirty="0"/>
          </a:p>
          <a:p>
            <a:pPr>
              <a:lnSpc>
                <a:spcPct val="120000"/>
              </a:lnSpc>
              <a:spcAft>
                <a:spcPts val="600"/>
              </a:spcAft>
              <a:buNone/>
            </a:pPr>
            <a:r>
              <a:rPr lang="en-US" altLang="en-US" sz="2000" dirty="0"/>
              <a:t>                             : travel time experienced by commuter departing at time </a:t>
            </a:r>
            <a:r>
              <a:rPr lang="en-US" altLang="en-US" sz="2000" i="1" dirty="0"/>
              <a:t>t</a:t>
            </a:r>
            <a:r>
              <a:rPr lang="en-US" altLang="en-US" sz="2000" dirty="0"/>
              <a:t>: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2000" dirty="0"/>
              <a:t>                 </a:t>
            </a:r>
            <a:endParaRPr lang="en-US" altLang="en-US" sz="2400" dirty="0">
              <a:solidFill>
                <a:srgbClr val="3636A8"/>
              </a:solidFill>
            </a:endParaRPr>
          </a:p>
        </p:txBody>
      </p:sp>
      <p:sp>
        <p:nvSpPr>
          <p:cNvPr id="9221" name="Line 4">
            <a:extLst>
              <a:ext uri="{FF2B5EF4-FFF2-40B4-BE49-F238E27FC236}">
                <a16:creationId xmlns:a16="http://schemas.microsoft.com/office/drawing/2014/main" id="{5BD4198E-CB22-47BC-91D7-DCA8BA8A3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8382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624A80B7-1469-4461-A0A6-D6231B1EB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78849" name="Object 1">
            <a:extLst>
              <a:ext uri="{FF2B5EF4-FFF2-40B4-BE49-F238E27FC236}">
                <a16:creationId xmlns:a16="http://schemas.microsoft.com/office/drawing/2014/main" id="{9BEA372F-5D35-4766-A6B5-274658DDD1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305348"/>
              </p:ext>
            </p:extLst>
          </p:nvPr>
        </p:nvGraphicFramePr>
        <p:xfrm>
          <a:off x="2289248" y="4689738"/>
          <a:ext cx="5207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2" name="Equation" r:id="rId4" imgW="380835" imgH="266584" progId="Equation.DSMT4">
                  <p:embed/>
                </p:oleObj>
              </mc:Choice>
              <mc:Fallback>
                <p:oleObj name="Equation" r:id="rId4" imgW="380835" imgH="266584" progId="Equation.DSMT4">
                  <p:embed/>
                  <p:pic>
                    <p:nvPicPr>
                      <p:cNvPr id="78849" name="Object 1">
                        <a:extLst>
                          <a:ext uri="{FF2B5EF4-FFF2-40B4-BE49-F238E27FC236}">
                            <a16:creationId xmlns:a16="http://schemas.microsoft.com/office/drawing/2014/main" id="{9BEA372F-5D35-4766-A6B5-274658DDD12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9248" y="4689738"/>
                        <a:ext cx="520700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4">
            <a:extLst>
              <a:ext uri="{FF2B5EF4-FFF2-40B4-BE49-F238E27FC236}">
                <a16:creationId xmlns:a16="http://schemas.microsoft.com/office/drawing/2014/main" id="{9356980B-F6C9-47FC-971E-95ECE9771F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78851" name="Object 3">
            <a:extLst>
              <a:ext uri="{FF2B5EF4-FFF2-40B4-BE49-F238E27FC236}">
                <a16:creationId xmlns:a16="http://schemas.microsoft.com/office/drawing/2014/main" id="{5067B194-785D-4782-ABDB-FCD57A9B78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799523"/>
              </p:ext>
            </p:extLst>
          </p:nvPr>
        </p:nvGraphicFramePr>
        <p:xfrm>
          <a:off x="2320925" y="5357813"/>
          <a:ext cx="14874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3" name="Equation" r:id="rId6" imgW="1015920" imgH="228600" progId="Equation.DSMT4">
                  <p:embed/>
                </p:oleObj>
              </mc:Choice>
              <mc:Fallback>
                <p:oleObj name="Equation" r:id="rId6" imgW="1015920" imgH="228600" progId="Equation.DSMT4">
                  <p:embed/>
                  <p:pic>
                    <p:nvPicPr>
                      <p:cNvPr id="78851" name="Object 3">
                        <a:extLst>
                          <a:ext uri="{FF2B5EF4-FFF2-40B4-BE49-F238E27FC236}">
                            <a16:creationId xmlns:a16="http://schemas.microsoft.com/office/drawing/2014/main" id="{5067B194-785D-4782-ABDB-FCD57A9B78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0925" y="5357813"/>
                        <a:ext cx="14874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7" name="Espace réservé de la date 2">
            <a:extLst>
              <a:ext uri="{FF2B5EF4-FFF2-40B4-BE49-F238E27FC236}">
                <a16:creationId xmlns:a16="http://schemas.microsoft.com/office/drawing/2014/main" id="{D972D81C-EF11-4F84-A105-5886EBB174D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/>
              <a:t>March 13, 2024</a:t>
            </a:r>
            <a:endParaRPr lang="en-US" altLang="fr-FR" sz="1400"/>
          </a:p>
        </p:txBody>
      </p:sp>
      <p:sp>
        <p:nvSpPr>
          <p:cNvPr id="9228" name="Espace réservé du pied de page 3">
            <a:extLst>
              <a:ext uri="{FF2B5EF4-FFF2-40B4-BE49-F238E27FC236}">
                <a16:creationId xmlns:a16="http://schemas.microsoft.com/office/drawing/2014/main" id="{E8A61FD7-A3FC-4DEA-B379-F50B993E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400"/>
              <a:t>METROPOLIS 2 Spring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1394DF60-EC28-4858-814C-17AE94F6A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C9C4972-7E0B-4986-A864-D63373B289E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70AA243B-95C1-4551-A6DB-7E7CBA764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9538"/>
            <a:ext cx="7772400" cy="652462"/>
          </a:xfrm>
          <a:noFill/>
        </p:spPr>
        <p:txBody>
          <a:bodyPr/>
          <a:lstStyle/>
          <a:p>
            <a:r>
              <a:rPr lang="en-US" altLang="en-US" sz="2800"/>
              <a:t>The bottleneck model</a:t>
            </a:r>
            <a:endParaRPr lang="en-US" altLang="en-US" sz="2800">
              <a:cs typeface="Times New Roman" panose="02020603050405020304" pitchFamily="18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4502358-4CB4-43C4-A109-6EF6A01D1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486400"/>
          </a:xfrm>
        </p:spPr>
        <p:txBody>
          <a:bodyPr/>
          <a:lstStyle/>
          <a:p>
            <a:pPr>
              <a:buFontTx/>
              <a:buNone/>
              <a:defRPr/>
            </a:pPr>
            <a:endParaRPr lang="en-US" sz="600" i="1" dirty="0">
              <a:solidFill>
                <a:srgbClr val="3636A8"/>
              </a:solidFill>
            </a:endParaRPr>
          </a:p>
          <a:p>
            <a:pPr marL="457200" indent="-457200">
              <a:buNone/>
              <a:defRPr/>
            </a:pPr>
            <a:r>
              <a:rPr lang="en-US" sz="2400" i="1" dirty="0">
                <a:solidFill>
                  <a:srgbClr val="3636A8"/>
                </a:solidFill>
              </a:rPr>
              <a:t>Demand-side assumptions</a:t>
            </a:r>
            <a:endParaRPr lang="en-US" sz="2400" dirty="0">
              <a:solidFill>
                <a:srgbClr val="3636A8"/>
              </a:solidFill>
            </a:endParaRPr>
          </a:p>
          <a:p>
            <a:pPr marL="457200" indent="-457200">
              <a:buNone/>
              <a:defRPr/>
            </a:pPr>
            <a:endParaRPr lang="en-US" sz="800" dirty="0"/>
          </a:p>
          <a:p>
            <a:pPr>
              <a:buFontTx/>
              <a:buNone/>
              <a:defRPr/>
            </a:pPr>
            <a:r>
              <a:rPr lang="en-US" sz="2000" dirty="0"/>
              <a:t> </a:t>
            </a:r>
            <a:r>
              <a:rPr lang="en-US" sz="2000" i="1" dirty="0">
                <a:solidFill>
                  <a:srgbClr val="FF0000"/>
                </a:solidFill>
              </a:rPr>
              <a:t>t*</a:t>
            </a:r>
            <a:r>
              <a:rPr lang="en-US" sz="2000" dirty="0"/>
              <a:t> : preferred arrival time at work.</a:t>
            </a:r>
          </a:p>
          <a:p>
            <a:pPr>
              <a:buFontTx/>
              <a:buNone/>
              <a:defRPr/>
            </a:pPr>
            <a:r>
              <a:rPr lang="en-US" sz="2000" dirty="0"/>
              <a:t>Travelers incur a </a:t>
            </a:r>
            <a:r>
              <a:rPr lang="en-US" sz="2000" i="1" dirty="0">
                <a:solidFill>
                  <a:srgbClr val="FF0000"/>
                </a:solidFill>
              </a:rPr>
              <a:t>schedule delay cost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if they arrive earlier or later than </a:t>
            </a:r>
            <a:r>
              <a:rPr lang="en-US" sz="2000" i="1" dirty="0"/>
              <a:t>t*</a:t>
            </a:r>
            <a:r>
              <a:rPr lang="en-US" sz="2000" dirty="0"/>
              <a:t>.</a:t>
            </a:r>
          </a:p>
          <a:p>
            <a:pPr>
              <a:buFontTx/>
              <a:buNone/>
              <a:defRPr/>
            </a:pPr>
            <a:endParaRPr lang="en-US" sz="800" dirty="0"/>
          </a:p>
          <a:p>
            <a:pPr>
              <a:lnSpc>
                <a:spcPct val="120000"/>
              </a:lnSpc>
              <a:buFontTx/>
              <a:buNone/>
              <a:defRPr/>
            </a:pPr>
            <a:r>
              <a:rPr lang="en-US" sz="2000" dirty="0"/>
              <a:t>Travel cost function:</a:t>
            </a:r>
          </a:p>
          <a:p>
            <a:pPr>
              <a:lnSpc>
                <a:spcPct val="110000"/>
              </a:lnSpc>
              <a:buFontTx/>
              <a:buNone/>
              <a:defRPr/>
            </a:pPr>
            <a:r>
              <a:rPr lang="en-US" sz="1800" dirty="0"/>
              <a:t>(1)  </a:t>
            </a:r>
            <a:r>
              <a:rPr lang="en-US" sz="2000" i="1" dirty="0"/>
              <a:t>C</a:t>
            </a:r>
            <a:r>
              <a:rPr lang="en-US" sz="2000" dirty="0"/>
              <a:t>(</a:t>
            </a:r>
            <a:r>
              <a:rPr lang="en-US" sz="2000" i="1" dirty="0"/>
              <a:t>t</a:t>
            </a:r>
            <a:r>
              <a:rPr lang="en-US" sz="2000" dirty="0"/>
              <a:t>) = </a:t>
            </a:r>
            <a:r>
              <a:rPr lang="en-US" sz="2000" b="1" i="1" dirty="0">
                <a:solidFill>
                  <a:srgbClr val="FF0000"/>
                </a:solidFill>
                <a:sym typeface="Symbol"/>
              </a:rPr>
              <a:t></a:t>
            </a:r>
            <a:r>
              <a:rPr lang="en-US" sz="2000" i="1" dirty="0"/>
              <a:t> </a:t>
            </a:r>
            <a:r>
              <a:rPr lang="en-US" sz="2000" dirty="0"/>
              <a:t>(travel time) + </a:t>
            </a:r>
            <a:r>
              <a:rPr lang="en-US" sz="2000" b="1" i="1" dirty="0">
                <a:solidFill>
                  <a:srgbClr val="FF0000"/>
                </a:solidFill>
                <a:sym typeface="Symbol"/>
              </a:rPr>
              <a:t></a:t>
            </a:r>
            <a:r>
              <a:rPr lang="en-US" sz="2000" i="1" dirty="0"/>
              <a:t> </a:t>
            </a:r>
            <a:r>
              <a:rPr lang="en-US" sz="2000" dirty="0"/>
              <a:t>(time early) + </a:t>
            </a:r>
            <a:r>
              <a:rPr lang="en-US" sz="2000" b="1" i="1" dirty="0">
                <a:solidFill>
                  <a:srgbClr val="FF0000"/>
                </a:solidFill>
                <a:sym typeface="Symbol"/>
              </a:rPr>
              <a:t></a:t>
            </a:r>
            <a:r>
              <a:rPr lang="en-US" sz="2000" b="1" i="1" dirty="0"/>
              <a:t> </a:t>
            </a:r>
            <a:r>
              <a:rPr lang="en-US" sz="2000" dirty="0"/>
              <a:t>(time late).</a:t>
            </a:r>
          </a:p>
          <a:p>
            <a:pPr>
              <a:buFontTx/>
              <a:buNone/>
              <a:defRPr/>
            </a:pPr>
            <a:endParaRPr lang="en-US" sz="400" dirty="0"/>
          </a:p>
          <a:p>
            <a:pPr>
              <a:buFontTx/>
              <a:buNone/>
              <a:defRPr/>
            </a:pPr>
            <a:r>
              <a:rPr lang="en-US" sz="2400" dirty="0"/>
              <a:t>	                    </a:t>
            </a:r>
            <a:r>
              <a:rPr lang="en-US" sz="2000" dirty="0"/>
              <a:t>Require </a:t>
            </a:r>
            <a:r>
              <a:rPr lang="en-US" sz="2000" i="1" dirty="0">
                <a:sym typeface="Symbol"/>
              </a:rPr>
              <a:t> &lt;</a:t>
            </a:r>
            <a:r>
              <a:rPr lang="en-US" sz="2000" b="1" i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000" b="1" i="1" dirty="0">
                <a:sym typeface="Symbol"/>
              </a:rPr>
              <a:t></a:t>
            </a:r>
            <a:r>
              <a:rPr lang="en-US" sz="2000" i="1" dirty="0">
                <a:sym typeface="Symbol"/>
              </a:rPr>
              <a:t>  </a:t>
            </a:r>
            <a:r>
              <a:rPr lang="en-US" sz="2000" dirty="0">
                <a:sym typeface="Symbol"/>
              </a:rPr>
              <a:t>(true empirically)</a:t>
            </a:r>
          </a:p>
          <a:p>
            <a:pPr>
              <a:buFontTx/>
              <a:buNone/>
              <a:defRPr/>
            </a:pPr>
            <a:endParaRPr lang="en-US" sz="1200" dirty="0"/>
          </a:p>
          <a:p>
            <a:pPr marL="457200" indent="-457200">
              <a:buNone/>
              <a:defRPr/>
            </a:pPr>
            <a:endParaRPr lang="en-US" sz="2400" dirty="0">
              <a:solidFill>
                <a:srgbClr val="3636A8"/>
              </a:solidFill>
            </a:endParaRPr>
          </a:p>
        </p:txBody>
      </p:sp>
      <p:sp>
        <p:nvSpPr>
          <p:cNvPr id="11269" name="Line 4">
            <a:extLst>
              <a:ext uri="{FF2B5EF4-FFF2-40B4-BE49-F238E27FC236}">
                <a16:creationId xmlns:a16="http://schemas.microsoft.com/office/drawing/2014/main" id="{B20809E0-D45A-440B-B347-BAED729BBB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8382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11270" name="Rectangle 2">
            <a:extLst>
              <a:ext uri="{FF2B5EF4-FFF2-40B4-BE49-F238E27FC236}">
                <a16:creationId xmlns:a16="http://schemas.microsoft.com/office/drawing/2014/main" id="{CDEA358A-A66B-448F-BFD0-FCA46EF31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4">
            <a:extLst>
              <a:ext uri="{FF2B5EF4-FFF2-40B4-BE49-F238E27FC236}">
                <a16:creationId xmlns:a16="http://schemas.microsoft.com/office/drawing/2014/main" id="{8836D36A-3D78-41A5-B47F-99AC59739C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5">
            <a:extLst>
              <a:ext uri="{FF2B5EF4-FFF2-40B4-BE49-F238E27FC236}">
                <a16:creationId xmlns:a16="http://schemas.microsoft.com/office/drawing/2014/main" id="{DF0FB416-070C-47EB-9797-6D4D7E3B7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7">
            <a:extLst>
              <a:ext uri="{FF2B5EF4-FFF2-40B4-BE49-F238E27FC236}">
                <a16:creationId xmlns:a16="http://schemas.microsoft.com/office/drawing/2014/main" id="{2E8F3B19-B0C2-4D1C-94E2-FE92E4F8B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Rectangle 9">
            <a:extLst>
              <a:ext uri="{FF2B5EF4-FFF2-40B4-BE49-F238E27FC236}">
                <a16:creationId xmlns:a16="http://schemas.microsoft.com/office/drawing/2014/main" id="{261926F4-1C8A-4F73-AC81-DA25BF7D7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5" name="Rectangle 15">
            <a:extLst>
              <a:ext uri="{FF2B5EF4-FFF2-40B4-BE49-F238E27FC236}">
                <a16:creationId xmlns:a16="http://schemas.microsoft.com/office/drawing/2014/main" id="{CD86088E-16E4-4F2A-9FC6-9BC95C16F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6" name="Rectangle 17">
            <a:extLst>
              <a:ext uri="{FF2B5EF4-FFF2-40B4-BE49-F238E27FC236}">
                <a16:creationId xmlns:a16="http://schemas.microsoft.com/office/drawing/2014/main" id="{6D242D0B-AD92-41CC-81BE-B4079EFAD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8" name="Rectangle 19">
            <a:extLst>
              <a:ext uri="{FF2B5EF4-FFF2-40B4-BE49-F238E27FC236}">
                <a16:creationId xmlns:a16="http://schemas.microsoft.com/office/drawing/2014/main" id="{6B44A33D-65EF-4EA3-B0F0-71E6897B0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81" name="Espace réservé de la date 1">
            <a:extLst>
              <a:ext uri="{FF2B5EF4-FFF2-40B4-BE49-F238E27FC236}">
                <a16:creationId xmlns:a16="http://schemas.microsoft.com/office/drawing/2014/main" id="{F350774F-2F15-4B61-8847-E3E8D5BCB90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/>
              <a:t>March 13, 2024</a:t>
            </a:r>
            <a:endParaRPr lang="en-US" altLang="fr-FR" sz="1400"/>
          </a:p>
        </p:txBody>
      </p:sp>
      <p:sp>
        <p:nvSpPr>
          <p:cNvPr id="11282" name="Espace réservé du pied de page 2">
            <a:extLst>
              <a:ext uri="{FF2B5EF4-FFF2-40B4-BE49-F238E27FC236}">
                <a16:creationId xmlns:a16="http://schemas.microsoft.com/office/drawing/2014/main" id="{8786D427-1323-4029-A06F-B058ADA52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400"/>
              <a:t>METROPOLIS 2 Spring course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57E03F36-BAA0-423F-B946-2B041E6E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1991FF-A3AA-41E7-80F1-2B3AF257F28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B4693F5A-D5BC-45A0-989E-EAA0EE4E0C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9538"/>
            <a:ext cx="7772400" cy="652462"/>
          </a:xfrm>
          <a:noFill/>
        </p:spPr>
        <p:txBody>
          <a:bodyPr/>
          <a:lstStyle/>
          <a:p>
            <a:r>
              <a:rPr lang="en-US" altLang="en-US" sz="2800" dirty="0"/>
              <a:t>The bottleneck model: Equilibrium</a:t>
            </a:r>
            <a:endParaRPr lang="en-US" altLang="en-US" sz="2800" dirty="0">
              <a:cs typeface="Times New Roman" panose="02020603050405020304" pitchFamily="18" charset="0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B9807F1-0C60-4F6C-A002-F884A71D0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endParaRPr lang="en-US" altLang="en-US" sz="600" i="1" dirty="0">
              <a:solidFill>
                <a:srgbClr val="3636A8"/>
              </a:solidFill>
            </a:endParaRPr>
          </a:p>
          <a:p>
            <a:pPr>
              <a:lnSpc>
                <a:spcPct val="120000"/>
              </a:lnSpc>
              <a:buFontTx/>
              <a:buNone/>
            </a:pPr>
            <a:endParaRPr lang="en-US" altLang="en-US" sz="1600" dirty="0"/>
          </a:p>
          <a:p>
            <a:pPr>
              <a:lnSpc>
                <a:spcPct val="120000"/>
              </a:lnSpc>
              <a:buFontTx/>
              <a:buNone/>
            </a:pPr>
            <a:endParaRPr lang="en-US" altLang="en-US" sz="2200" dirty="0"/>
          </a:p>
        </p:txBody>
      </p:sp>
      <p:sp>
        <p:nvSpPr>
          <p:cNvPr id="15366" name="Rectangle 2">
            <a:extLst>
              <a:ext uri="{FF2B5EF4-FFF2-40B4-BE49-F238E27FC236}">
                <a16:creationId xmlns:a16="http://schemas.microsoft.com/office/drawing/2014/main" id="{9C51F36A-5A68-424E-B588-33F87A218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E5F1EABC-9E38-426B-BAB5-204D92D2B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8" name="Rectangle 5">
            <a:extLst>
              <a:ext uri="{FF2B5EF4-FFF2-40B4-BE49-F238E27FC236}">
                <a16:creationId xmlns:a16="http://schemas.microsoft.com/office/drawing/2014/main" id="{5894EA5D-6DBF-4CEE-BBA7-ADD15FA57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9" name="Rectangle 7">
            <a:extLst>
              <a:ext uri="{FF2B5EF4-FFF2-40B4-BE49-F238E27FC236}">
                <a16:creationId xmlns:a16="http://schemas.microsoft.com/office/drawing/2014/main" id="{547E505A-CF03-4400-A97B-9C1B572A2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0" name="Rectangle 9">
            <a:extLst>
              <a:ext uri="{FF2B5EF4-FFF2-40B4-BE49-F238E27FC236}">
                <a16:creationId xmlns:a16="http://schemas.microsoft.com/office/drawing/2014/main" id="{B1370CFE-DD5A-40AA-8620-2220A159E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1" name="Rectangle 15">
            <a:extLst>
              <a:ext uri="{FF2B5EF4-FFF2-40B4-BE49-F238E27FC236}">
                <a16:creationId xmlns:a16="http://schemas.microsoft.com/office/drawing/2014/main" id="{0D7F0855-1B9E-44A5-AE0B-E46F55BF2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2" name="Rectangle 17">
            <a:extLst>
              <a:ext uri="{FF2B5EF4-FFF2-40B4-BE49-F238E27FC236}">
                <a16:creationId xmlns:a16="http://schemas.microsoft.com/office/drawing/2014/main" id="{D685A617-92CF-427F-8A9C-CFDFB4BB4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3" name="Rectangle 19">
            <a:extLst>
              <a:ext uri="{FF2B5EF4-FFF2-40B4-BE49-F238E27FC236}">
                <a16:creationId xmlns:a16="http://schemas.microsoft.com/office/drawing/2014/main" id="{032A0C9D-9A54-4217-9A8B-C6158BC6D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4" name="Rectangle 5">
            <a:extLst>
              <a:ext uri="{FF2B5EF4-FFF2-40B4-BE49-F238E27FC236}">
                <a16:creationId xmlns:a16="http://schemas.microsoft.com/office/drawing/2014/main" id="{BF4DAB77-1913-469E-907D-DF3A9DCA2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5" name="Rectangle 7">
            <a:extLst>
              <a:ext uri="{FF2B5EF4-FFF2-40B4-BE49-F238E27FC236}">
                <a16:creationId xmlns:a16="http://schemas.microsoft.com/office/drawing/2014/main" id="{27071ADB-1A99-47C1-9F46-AC0F218F1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6" name="Rectangle 9">
            <a:extLst>
              <a:ext uri="{FF2B5EF4-FFF2-40B4-BE49-F238E27FC236}">
                <a16:creationId xmlns:a16="http://schemas.microsoft.com/office/drawing/2014/main" id="{20128182-D39E-40AD-89A0-732697BC7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7" name="Rectangle 11">
            <a:extLst>
              <a:ext uri="{FF2B5EF4-FFF2-40B4-BE49-F238E27FC236}">
                <a16:creationId xmlns:a16="http://schemas.microsoft.com/office/drawing/2014/main" id="{3ED460EC-D7FC-4226-95F3-482BD1A45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8" name="Rectangle 13">
            <a:extLst>
              <a:ext uri="{FF2B5EF4-FFF2-40B4-BE49-F238E27FC236}">
                <a16:creationId xmlns:a16="http://schemas.microsoft.com/office/drawing/2014/main" id="{39214FB2-2C8E-42E0-B980-AA5A2011B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9" name="Rectangle 15">
            <a:extLst>
              <a:ext uri="{FF2B5EF4-FFF2-40B4-BE49-F238E27FC236}">
                <a16:creationId xmlns:a16="http://schemas.microsoft.com/office/drawing/2014/main" id="{D8AACB50-D2B0-4ACD-9972-319C2211A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80" name="Rectangle 24">
            <a:extLst>
              <a:ext uri="{FF2B5EF4-FFF2-40B4-BE49-F238E27FC236}">
                <a16:creationId xmlns:a16="http://schemas.microsoft.com/office/drawing/2014/main" id="{A893A7A0-F8AA-49A8-BA46-118C74E6E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82" name="Rectangle 26">
            <a:extLst>
              <a:ext uri="{FF2B5EF4-FFF2-40B4-BE49-F238E27FC236}">
                <a16:creationId xmlns:a16="http://schemas.microsoft.com/office/drawing/2014/main" id="{4EAFA9E5-3B3E-46FD-A5FA-5A0C78E12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84" name="Rectangle 28">
            <a:extLst>
              <a:ext uri="{FF2B5EF4-FFF2-40B4-BE49-F238E27FC236}">
                <a16:creationId xmlns:a16="http://schemas.microsoft.com/office/drawing/2014/main" id="{C3960F16-5E60-4CC4-AAEF-4EF4A07C3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15385" name="Object 27">
            <a:extLst>
              <a:ext uri="{FF2B5EF4-FFF2-40B4-BE49-F238E27FC236}">
                <a16:creationId xmlns:a16="http://schemas.microsoft.com/office/drawing/2014/main" id="{F18A7850-1068-4BE4-9C4B-365713A4CE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1641906"/>
              </p:ext>
            </p:extLst>
          </p:nvPr>
        </p:nvGraphicFramePr>
        <p:xfrm>
          <a:off x="2776538" y="1423988"/>
          <a:ext cx="5491162" cy="352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0" name="Equation" r:id="rId4" imgW="2400120" imgH="1536480" progId="Equation.DSMT4">
                  <p:embed/>
                </p:oleObj>
              </mc:Choice>
              <mc:Fallback>
                <p:oleObj name="Equation" r:id="rId4" imgW="2400120" imgH="1536480" progId="Equation.DSMT4">
                  <p:embed/>
                  <p:pic>
                    <p:nvPicPr>
                      <p:cNvPr id="15385" name="Object 27">
                        <a:extLst>
                          <a:ext uri="{FF2B5EF4-FFF2-40B4-BE49-F238E27FC236}">
                            <a16:creationId xmlns:a16="http://schemas.microsoft.com/office/drawing/2014/main" id="{F18A7850-1068-4BE4-9C4B-365713A4CE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6538" y="1423988"/>
                        <a:ext cx="5491162" cy="3529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6" name="Rectangle 30">
            <a:extLst>
              <a:ext uri="{FF2B5EF4-FFF2-40B4-BE49-F238E27FC236}">
                <a16:creationId xmlns:a16="http://schemas.microsoft.com/office/drawing/2014/main" id="{766CBE2C-43CD-40D1-AF81-E595BC37F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88" name="Espace réservé de la date 1">
            <a:extLst>
              <a:ext uri="{FF2B5EF4-FFF2-40B4-BE49-F238E27FC236}">
                <a16:creationId xmlns:a16="http://schemas.microsoft.com/office/drawing/2014/main" id="{9597870D-2845-4AEC-862C-7013B83D99A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/>
              <a:t>March 13, 2024</a:t>
            </a:r>
            <a:endParaRPr lang="en-US" altLang="fr-FR" sz="1400"/>
          </a:p>
        </p:txBody>
      </p:sp>
      <p:sp>
        <p:nvSpPr>
          <p:cNvPr id="15389" name="Espace réservé du pied de page 2">
            <a:extLst>
              <a:ext uri="{FF2B5EF4-FFF2-40B4-BE49-F238E27FC236}">
                <a16:creationId xmlns:a16="http://schemas.microsoft.com/office/drawing/2014/main" id="{485CF593-334F-48A5-A0B7-D85D6093F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400"/>
              <a:t>METROPOLIS 2 Spring course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2819F167-B0BB-4E30-B734-A41DFD642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53FFA15-A71A-4B0C-8B99-19712E98DF1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3AF9EA9-67E9-4D5F-B2F3-1F6B5F0387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09538"/>
            <a:ext cx="7772400" cy="652462"/>
          </a:xfrm>
          <a:noFill/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 sz="2800"/>
              <a:t>The bottleneck model: Social optimum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8007AF1-5265-4DCB-963E-FE4A5D452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8382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endParaRPr lang="en-US" altLang="en-US" sz="600" i="1" dirty="0">
              <a:solidFill>
                <a:srgbClr val="3636A8"/>
              </a:solidFill>
            </a:endParaRPr>
          </a:p>
          <a:p>
            <a:pPr>
              <a:spcBef>
                <a:spcPts val="1200"/>
              </a:spcBef>
            </a:pPr>
            <a:r>
              <a:rPr lang="en-US" altLang="en-US" sz="2000" dirty="0"/>
              <a:t>At the optimum (denoted by “o”), the travel delay costs = zero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altLang="en-US" sz="2000" dirty="0"/>
              <a:t>Total travel cost = total schedule delay cost:</a:t>
            </a:r>
          </a:p>
          <a:p>
            <a:pPr>
              <a:buFontTx/>
              <a:buNone/>
            </a:pPr>
            <a:r>
              <a:rPr lang="en-US" altLang="en-US" sz="2400" dirty="0"/>
              <a:t>	      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Tx/>
              <a:buNone/>
            </a:pPr>
            <a:endParaRPr lang="en-US" altLang="en-US" sz="1600" dirty="0"/>
          </a:p>
          <a:p>
            <a:pPr algn="ctr">
              <a:spcAft>
                <a:spcPts val="600"/>
              </a:spcAft>
              <a:buNone/>
            </a:pPr>
            <a:endParaRPr lang="en-US" altLang="en-US" sz="2200" dirty="0"/>
          </a:p>
          <a:p>
            <a:pPr>
              <a:buFontTx/>
              <a:buNone/>
            </a:pPr>
            <a:endParaRPr lang="en-US" altLang="en-US" sz="2000" i="1" dirty="0">
              <a:solidFill>
                <a:srgbClr val="3636A8"/>
              </a:solidFill>
            </a:endParaRPr>
          </a:p>
        </p:txBody>
      </p:sp>
      <p:sp>
        <p:nvSpPr>
          <p:cNvPr id="23557" name="Line 4">
            <a:extLst>
              <a:ext uri="{FF2B5EF4-FFF2-40B4-BE49-F238E27FC236}">
                <a16:creationId xmlns:a16="http://schemas.microsoft.com/office/drawing/2014/main" id="{8D6FFBB0-9F5A-4421-B7E0-59BF6A9B6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838200"/>
            <a:ext cx="7315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3558" name="Rectangle 2">
            <a:extLst>
              <a:ext uri="{FF2B5EF4-FFF2-40B4-BE49-F238E27FC236}">
                <a16:creationId xmlns:a16="http://schemas.microsoft.com/office/drawing/2014/main" id="{E2370232-E58D-4931-89FB-905CB04C7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9" name="Rectangle 4">
            <a:extLst>
              <a:ext uri="{FF2B5EF4-FFF2-40B4-BE49-F238E27FC236}">
                <a16:creationId xmlns:a16="http://schemas.microsoft.com/office/drawing/2014/main" id="{23BEADC3-2314-4FE8-8122-B4E68D031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0" name="Rectangle 5">
            <a:extLst>
              <a:ext uri="{FF2B5EF4-FFF2-40B4-BE49-F238E27FC236}">
                <a16:creationId xmlns:a16="http://schemas.microsoft.com/office/drawing/2014/main" id="{E90C1622-9E51-43DE-8DD4-5E1325E3B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1" name="Rectangle 7">
            <a:extLst>
              <a:ext uri="{FF2B5EF4-FFF2-40B4-BE49-F238E27FC236}">
                <a16:creationId xmlns:a16="http://schemas.microsoft.com/office/drawing/2014/main" id="{34E2F916-2561-486D-B1BC-A9C855112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522F8F58-898A-4D6B-886F-5BAE4F280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3" name="Rectangle 15">
            <a:extLst>
              <a:ext uri="{FF2B5EF4-FFF2-40B4-BE49-F238E27FC236}">
                <a16:creationId xmlns:a16="http://schemas.microsoft.com/office/drawing/2014/main" id="{1DD661E5-4B76-4BCC-B654-6C32EFF92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4" name="Rectangle 17">
            <a:extLst>
              <a:ext uri="{FF2B5EF4-FFF2-40B4-BE49-F238E27FC236}">
                <a16:creationId xmlns:a16="http://schemas.microsoft.com/office/drawing/2014/main" id="{066AD2B6-7799-4EBD-B45A-E7F177149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5" name="Rectangle 19">
            <a:extLst>
              <a:ext uri="{FF2B5EF4-FFF2-40B4-BE49-F238E27FC236}">
                <a16:creationId xmlns:a16="http://schemas.microsoft.com/office/drawing/2014/main" id="{7B5D903D-CD79-4B98-BBB4-13D2590AD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6" name="Rectangle 5">
            <a:extLst>
              <a:ext uri="{FF2B5EF4-FFF2-40B4-BE49-F238E27FC236}">
                <a16:creationId xmlns:a16="http://schemas.microsoft.com/office/drawing/2014/main" id="{D025C271-D966-47AB-9B93-42067B56B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7" name="Rectangle 7">
            <a:extLst>
              <a:ext uri="{FF2B5EF4-FFF2-40B4-BE49-F238E27FC236}">
                <a16:creationId xmlns:a16="http://schemas.microsoft.com/office/drawing/2014/main" id="{4DED3232-F415-4230-8BDD-61C99767A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8" name="Rectangle 9">
            <a:extLst>
              <a:ext uri="{FF2B5EF4-FFF2-40B4-BE49-F238E27FC236}">
                <a16:creationId xmlns:a16="http://schemas.microsoft.com/office/drawing/2014/main" id="{145386EC-1753-462B-9064-C9A7FE4AB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69" name="Rectangle 11">
            <a:extLst>
              <a:ext uri="{FF2B5EF4-FFF2-40B4-BE49-F238E27FC236}">
                <a16:creationId xmlns:a16="http://schemas.microsoft.com/office/drawing/2014/main" id="{A0A8C6A8-5BF0-47EC-91C1-9E040F09C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0" name="Rectangle 13">
            <a:extLst>
              <a:ext uri="{FF2B5EF4-FFF2-40B4-BE49-F238E27FC236}">
                <a16:creationId xmlns:a16="http://schemas.microsoft.com/office/drawing/2014/main" id="{00BFCB6E-C998-4275-9192-7BB9BBEE5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1" name="Rectangle 15">
            <a:extLst>
              <a:ext uri="{FF2B5EF4-FFF2-40B4-BE49-F238E27FC236}">
                <a16:creationId xmlns:a16="http://schemas.microsoft.com/office/drawing/2014/main" id="{0C7346B0-393A-458D-9F9F-D323A0D87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2" name="Rectangle 24">
            <a:extLst>
              <a:ext uri="{FF2B5EF4-FFF2-40B4-BE49-F238E27FC236}">
                <a16:creationId xmlns:a16="http://schemas.microsoft.com/office/drawing/2014/main" id="{EF242F05-16BA-473C-8C3D-5B37251A6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3" name="Rectangle 26">
            <a:extLst>
              <a:ext uri="{FF2B5EF4-FFF2-40B4-BE49-F238E27FC236}">
                <a16:creationId xmlns:a16="http://schemas.microsoft.com/office/drawing/2014/main" id="{934D73F3-4D37-482D-9647-C654200F4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4" name="Rectangle 28">
            <a:extLst>
              <a:ext uri="{FF2B5EF4-FFF2-40B4-BE49-F238E27FC236}">
                <a16:creationId xmlns:a16="http://schemas.microsoft.com/office/drawing/2014/main" id="{11A5D37D-44C4-474D-A29C-58CDE5F5B5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5" name="Rectangle 30">
            <a:extLst>
              <a:ext uri="{FF2B5EF4-FFF2-40B4-BE49-F238E27FC236}">
                <a16:creationId xmlns:a16="http://schemas.microsoft.com/office/drawing/2014/main" id="{ECCB3D9C-9BA9-4F58-B6F2-AE3C53894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6" name="Rectangle 7">
            <a:extLst>
              <a:ext uri="{FF2B5EF4-FFF2-40B4-BE49-F238E27FC236}">
                <a16:creationId xmlns:a16="http://schemas.microsoft.com/office/drawing/2014/main" id="{27C142AB-FC2A-464C-BFF8-965029636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7" name="Rectangle 9">
            <a:extLst>
              <a:ext uri="{FF2B5EF4-FFF2-40B4-BE49-F238E27FC236}">
                <a16:creationId xmlns:a16="http://schemas.microsoft.com/office/drawing/2014/main" id="{8AC78F8A-F408-4EAA-B6A5-404B4B86D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8" name="Rectangle 11">
            <a:extLst>
              <a:ext uri="{FF2B5EF4-FFF2-40B4-BE49-F238E27FC236}">
                <a16:creationId xmlns:a16="http://schemas.microsoft.com/office/drawing/2014/main" id="{0ECC77C4-FCF1-41AF-BC03-A56A174B2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79" name="Rectangle 13">
            <a:extLst>
              <a:ext uri="{FF2B5EF4-FFF2-40B4-BE49-F238E27FC236}">
                <a16:creationId xmlns:a16="http://schemas.microsoft.com/office/drawing/2014/main" id="{AAD8C775-66D0-4E48-89A1-B1BB7DCA9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0" name="Rectangle 15">
            <a:extLst>
              <a:ext uri="{FF2B5EF4-FFF2-40B4-BE49-F238E27FC236}">
                <a16:creationId xmlns:a16="http://schemas.microsoft.com/office/drawing/2014/main" id="{6DC54D51-3E06-46C0-99E5-8B2DB0957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1" name="Rectangle 17">
            <a:extLst>
              <a:ext uri="{FF2B5EF4-FFF2-40B4-BE49-F238E27FC236}">
                <a16:creationId xmlns:a16="http://schemas.microsoft.com/office/drawing/2014/main" id="{AE44D030-F17A-4A38-B106-AA70B1BF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2" name="Rectangle 19">
            <a:extLst>
              <a:ext uri="{FF2B5EF4-FFF2-40B4-BE49-F238E27FC236}">
                <a16:creationId xmlns:a16="http://schemas.microsoft.com/office/drawing/2014/main" id="{E60FA26E-9B97-4E2C-99D7-920FB7D95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3" name="Rectangle 21">
            <a:extLst>
              <a:ext uri="{FF2B5EF4-FFF2-40B4-BE49-F238E27FC236}">
                <a16:creationId xmlns:a16="http://schemas.microsoft.com/office/drawing/2014/main" id="{51A45DD7-6530-487C-8E1C-1795D56EA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4" name="Rectangle 11">
            <a:extLst>
              <a:ext uri="{FF2B5EF4-FFF2-40B4-BE49-F238E27FC236}">
                <a16:creationId xmlns:a16="http://schemas.microsoft.com/office/drawing/2014/main" id="{FC3E8BFD-6B73-4CA8-9F4F-920804B24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86" name="Rectangle 13">
            <a:extLst>
              <a:ext uri="{FF2B5EF4-FFF2-40B4-BE49-F238E27FC236}">
                <a16:creationId xmlns:a16="http://schemas.microsoft.com/office/drawing/2014/main" id="{F9E04BA8-9BD8-43AB-BBFB-A41B626D0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94220" name="Object 12">
            <a:extLst>
              <a:ext uri="{FF2B5EF4-FFF2-40B4-BE49-F238E27FC236}">
                <a16:creationId xmlns:a16="http://schemas.microsoft.com/office/drawing/2014/main" id="{C216CAC2-A808-4C47-90A5-4E86340885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702693"/>
              </p:ext>
            </p:extLst>
          </p:nvPr>
        </p:nvGraphicFramePr>
        <p:xfrm>
          <a:off x="3124201" y="2538790"/>
          <a:ext cx="54340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7" name="Equation" r:id="rId4" imgW="4000500" imgH="508000" progId="Equation.DSMT4">
                  <p:embed/>
                </p:oleObj>
              </mc:Choice>
              <mc:Fallback>
                <p:oleObj name="Equation" r:id="rId4" imgW="4000500" imgH="508000" progId="Equation.DSMT4">
                  <p:embed/>
                  <p:pic>
                    <p:nvPicPr>
                      <p:cNvPr id="94220" name="Object 12">
                        <a:extLst>
                          <a:ext uri="{FF2B5EF4-FFF2-40B4-BE49-F238E27FC236}">
                            <a16:creationId xmlns:a16="http://schemas.microsoft.com/office/drawing/2014/main" id="{C216CAC2-A808-4C47-90A5-4E86340885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1" y="2538790"/>
                        <a:ext cx="54340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8" name="Rectangle 15">
            <a:extLst>
              <a:ext uri="{FF2B5EF4-FFF2-40B4-BE49-F238E27FC236}">
                <a16:creationId xmlns:a16="http://schemas.microsoft.com/office/drawing/2014/main" id="{7AE4A033-B881-4C68-B4D7-360EFF85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aphicFrame>
        <p:nvGraphicFramePr>
          <p:cNvPr id="94222" name="Object 14">
            <a:extLst>
              <a:ext uri="{FF2B5EF4-FFF2-40B4-BE49-F238E27FC236}">
                <a16:creationId xmlns:a16="http://schemas.microsoft.com/office/drawing/2014/main" id="{CB9D8B4C-EBFC-4293-B370-7F14F47D21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39017"/>
              </p:ext>
            </p:extLst>
          </p:nvPr>
        </p:nvGraphicFramePr>
        <p:xfrm>
          <a:off x="3500178" y="3502036"/>
          <a:ext cx="3416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28" name="Equation" r:id="rId6" imgW="2514600" imgH="508000" progId="Equation.DSMT4">
                  <p:embed/>
                </p:oleObj>
              </mc:Choice>
              <mc:Fallback>
                <p:oleObj name="Equation" r:id="rId6" imgW="2514600" imgH="508000" progId="Equation.DSMT4">
                  <p:embed/>
                  <p:pic>
                    <p:nvPicPr>
                      <p:cNvPr id="94222" name="Object 14">
                        <a:extLst>
                          <a:ext uri="{FF2B5EF4-FFF2-40B4-BE49-F238E27FC236}">
                            <a16:creationId xmlns:a16="http://schemas.microsoft.com/office/drawing/2014/main" id="{CB9D8B4C-EBFC-4293-B370-7F14F47D21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178" y="3502036"/>
                        <a:ext cx="3416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90" name="Espace réservé de la date 1">
            <a:extLst>
              <a:ext uri="{FF2B5EF4-FFF2-40B4-BE49-F238E27FC236}">
                <a16:creationId xmlns:a16="http://schemas.microsoft.com/office/drawing/2014/main" id="{301437C8-930C-40E8-8588-7BD6DFD756A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/>
              <a:t>March 13, 2024</a:t>
            </a:r>
            <a:endParaRPr lang="en-US" altLang="fr-FR" sz="1400"/>
          </a:p>
        </p:txBody>
      </p:sp>
      <p:sp>
        <p:nvSpPr>
          <p:cNvPr id="23591" name="Espace réservé du pied de page 2">
            <a:extLst>
              <a:ext uri="{FF2B5EF4-FFF2-40B4-BE49-F238E27FC236}">
                <a16:creationId xmlns:a16="http://schemas.microsoft.com/office/drawing/2014/main" id="{0A312222-68B0-4980-9566-4D960B8C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fr-FR" sz="1400"/>
              <a:t>METROPOLIS 2 Spring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E559C44-CCEE-4C3A-843E-59155066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Brief history of stochastic dynamic models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ED4F77-3E0B-4CAF-96C5-5B2E1EA8BF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A6EC31-014A-4B69-ACEA-70ABC2AF6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6DE41A-47D8-42E9-B14D-61F0C84F6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6A5AB4-9430-45C5-A001-900B34237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17743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25D21F32-C6A7-448C-9AB8-3EA75BB11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time and continuum of agents</a:t>
            </a:r>
          </a:p>
        </p:txBody>
      </p:sp>
      <p:graphicFrame>
        <p:nvGraphicFramePr>
          <p:cNvPr id="8" name="Objet 7">
            <a:extLst>
              <a:ext uri="{FF2B5EF4-FFF2-40B4-BE49-F238E27FC236}">
                <a16:creationId xmlns:a16="http://schemas.microsoft.com/office/drawing/2014/main" id="{9ED1BD0B-4C4C-4478-B083-5EC0130541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13813"/>
              </p:ext>
            </p:extLst>
          </p:nvPr>
        </p:nvGraphicFramePr>
        <p:xfrm>
          <a:off x="1352550" y="1549400"/>
          <a:ext cx="8866188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3" imgW="3365280" imgH="1422360" progId="Equation.DSMT4">
                  <p:embed/>
                </p:oleObj>
              </mc:Choice>
              <mc:Fallback>
                <p:oleObj name="Equation" r:id="rId3" imgW="336528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52550" y="1549400"/>
                        <a:ext cx="8866188" cy="374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550128E-5167-4430-A10A-FE5C9C76E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640FB7-06DA-4AF4-B9DB-9D6572D37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F402F3-4B01-4B6A-A1C8-1457BEED6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882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BE20016-6581-41BE-99B2-808FEF2B2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979" y="1686757"/>
            <a:ext cx="8162630" cy="406597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AFE43A7-20B2-4DE4-B9BB-2BDA895CAFE1}"/>
              </a:ext>
            </a:extLst>
          </p:cNvPr>
          <p:cNvSpPr txBox="1"/>
          <p:nvPr/>
        </p:nvSpPr>
        <p:spPr>
          <a:xfrm>
            <a:off x="1553592" y="399491"/>
            <a:ext cx="92594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+mj-lt"/>
              </a:rPr>
              <a:t>Analytical departure rate </a:t>
            </a:r>
          </a:p>
          <a:p>
            <a:pPr algn="ctr"/>
            <a:r>
              <a:rPr lang="en-US" sz="4400" dirty="0">
                <a:latin typeface="+mj-lt"/>
              </a:rPr>
              <a:t>(Bernoulli equation)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34AC917-B54B-4AF7-BC3F-212764012A82}"/>
              </a:ext>
            </a:extLst>
          </p:cNvPr>
          <p:cNvSpPr txBox="1"/>
          <p:nvPr/>
        </p:nvSpPr>
        <p:spPr>
          <a:xfrm>
            <a:off x="8682358" y="2991772"/>
            <a:ext cx="35482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Three </a:t>
            </a:r>
            <a:r>
              <a:rPr lang="en-US" sz="2000" dirty="0">
                <a:solidFill>
                  <a:srgbClr val="FF3300"/>
                </a:solidFill>
              </a:rPr>
              <a:t>points</a:t>
            </a:r>
            <a:r>
              <a:rPr lang="en-US" sz="2000" dirty="0"/>
              <a:t> where the function</a:t>
            </a:r>
          </a:p>
          <a:p>
            <a:r>
              <a:rPr lang="en-US" sz="2000" dirty="0"/>
              <a:t> is non-differentiable!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26599F-154F-470F-A5D7-23B61E081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F629078-9806-4631-B810-4305AE3D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802F97-0A89-4026-99E8-9624EBFFC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16</a:t>
            </a:fld>
            <a:endParaRPr lang="fr-FR"/>
          </a:p>
        </p:txBody>
      </p: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0F16BE87-1D8B-40B9-8863-090A2AE79A94}"/>
              </a:ext>
            </a:extLst>
          </p:cNvPr>
          <p:cNvCxnSpPr/>
          <p:nvPr/>
        </p:nvCxnSpPr>
        <p:spPr>
          <a:xfrm>
            <a:off x="4394447" y="2743200"/>
            <a:ext cx="417250" cy="5681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E04B75B4-3F8C-4079-B406-F383D7C55B53}"/>
              </a:ext>
            </a:extLst>
          </p:cNvPr>
          <p:cNvCxnSpPr>
            <a:cxnSpLocks/>
          </p:cNvCxnSpPr>
          <p:nvPr/>
        </p:nvCxnSpPr>
        <p:spPr>
          <a:xfrm flipH="1">
            <a:off x="7103615" y="3160458"/>
            <a:ext cx="498629" cy="7205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7DA06EB3-EC7B-45E7-8CD7-7F968AE54C01}"/>
              </a:ext>
            </a:extLst>
          </p:cNvPr>
          <p:cNvCxnSpPr>
            <a:cxnSpLocks/>
          </p:cNvCxnSpPr>
          <p:nvPr/>
        </p:nvCxnSpPr>
        <p:spPr>
          <a:xfrm flipH="1" flipV="1">
            <a:off x="5699464" y="2237173"/>
            <a:ext cx="1300578" cy="25006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562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74630F-7BAC-4EF3-B89B-D59F4837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Numerical solution: Inverse sampling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9FCB993F-19FD-47DC-B911-47405F512B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6037" y="1992033"/>
            <a:ext cx="8549196" cy="441708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31B3412E-4445-4F12-A7A1-3FF4459646B4}"/>
              </a:ext>
            </a:extLst>
          </p:cNvPr>
          <p:cNvSpPr txBox="1"/>
          <p:nvPr/>
        </p:nvSpPr>
        <p:spPr>
          <a:xfrm>
            <a:off x="585927" y="1571345"/>
            <a:ext cx="102448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Uniform [0,1] individual-specific draws replace the sampling of all </a:t>
            </a:r>
            <a:r>
              <a:rPr lang="en-US" sz="2800" dirty="0">
                <a:latin typeface="Symbol" panose="05050102010706020507" pitchFamily="18" charset="2"/>
              </a:rPr>
              <a:t>e. </a:t>
            </a:r>
            <a:endParaRPr lang="fr-FR" sz="2800" dirty="0">
              <a:latin typeface="Symbol" panose="05050102010706020507" pitchFamily="18" charset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E27C90F-8AFB-4364-9AA2-84611CA23C84}"/>
              </a:ext>
            </a:extLst>
          </p:cNvPr>
          <p:cNvSpPr txBox="1"/>
          <p:nvPr/>
        </p:nvSpPr>
        <p:spPr>
          <a:xfrm>
            <a:off x="6294248" y="3817398"/>
            <a:ext cx="3006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CDF for the initial iteration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21CE5054-222B-47B0-8619-E99299F4F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37623AA3-D274-4C80-A483-37299F6E7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621B408F-5444-4CE6-AB05-079C976EA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17</a:t>
            </a:fld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4A553D68-61CD-4483-A7FF-6859324E72F6}"/>
              </a:ext>
            </a:extLst>
          </p:cNvPr>
          <p:cNvCxnSpPr>
            <a:cxnSpLocks/>
          </p:cNvCxnSpPr>
          <p:nvPr/>
        </p:nvCxnSpPr>
        <p:spPr>
          <a:xfrm flipH="1" flipV="1">
            <a:off x="7195134" y="3205018"/>
            <a:ext cx="526466" cy="71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189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2E559C44-CCEE-4C3A-843E-59155066A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toy networks to real networks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ED4F77-3E0B-4CAF-96C5-5B2E1EA8BF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A6EC31-014A-4B69-ACEA-70ABC2AF6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6DE41A-47D8-42E9-B14D-61F0C84F6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6A5AB4-9430-45C5-A001-900B34237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710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B10CFDB8-5209-4AE2-BE32-60A188A55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do we need more?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CA79157D-FC97-4A02-8584-D9E0A5C3F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Data: A network, congestion laws, and o-d  trips</a:t>
            </a:r>
          </a:p>
          <a:p>
            <a:r>
              <a:rPr lang="en-US" dirty="0"/>
              <a:t>Algorithm 1 : Shortest path algorithms</a:t>
            </a:r>
          </a:p>
          <a:p>
            <a:r>
              <a:rPr lang="en-US" dirty="0"/>
              <a:t>Algorithm 2 : Iterative heuristic with shared information leading to a stationary regime (i.e. when </a:t>
            </a:r>
            <a:r>
              <a:rPr lang="en-US"/>
              <a:t>the drivers’ choices </a:t>
            </a:r>
            <a:r>
              <a:rPr lang="en-US" dirty="0"/>
              <a:t>remain about the same from one iteration to the next)</a:t>
            </a:r>
          </a:p>
          <a:p>
            <a:endParaRPr lang="en-US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89DDFD-3A4B-4121-8ECD-CA0CE6C18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BD96953-90DE-4EAC-B7C9-2A1F6F6203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761665-CB0D-4316-B493-9027511FC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40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50AD79-8684-4F3C-A7CB-832AF2776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Outline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2D0154-E173-4761-BD40-9B9D59ECE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history of deterministic dynamic models</a:t>
            </a:r>
          </a:p>
          <a:p>
            <a:r>
              <a:rPr lang="en-US" dirty="0"/>
              <a:t>Brief history of stochastic dynamic models</a:t>
            </a:r>
          </a:p>
          <a:p>
            <a:r>
              <a:rPr lang="en-US" dirty="0"/>
              <a:t>From toy networks to real networks</a:t>
            </a:r>
          </a:p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7EF057-4B45-4870-9AC8-D39209465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96A910-E86A-4A5C-B03F-1D16B5186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1EA117-1F1F-4EE6-9557-5D9498B8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3002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F95CC-B720-423E-87F7-63ECDDC01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F47AF4-5E78-403D-B02B-07DF39B08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fr-FR" sz="4800" dirty="0"/>
          </a:p>
          <a:p>
            <a:pPr marL="0" indent="0" algn="ctr">
              <a:buNone/>
            </a:pPr>
            <a:r>
              <a:rPr lang="fr-FR" sz="4800" dirty="0"/>
              <a:t>Q&amp;A (Part I)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AFD72B-C062-49DE-9444-9C731410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DB4B8BA-4A51-4631-9965-AFF1C5BD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62E952-9F5C-4906-BA10-6D5D23A8C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80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FAF591-BC1B-4075-9DB4-30ED63D92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C00000"/>
                </a:solidFill>
              </a:rPr>
              <a:t>Warning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59A75F-9F2B-4D7F-A0E8-8AA44D62E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material given in Part I of Session 1 is for illustrative purposes only. Understanding this part is not required for the rest of the course</a:t>
            </a:r>
          </a:p>
          <a:p>
            <a:r>
              <a:rPr lang="en-US" dirty="0"/>
              <a:t>However, this material is useful for understanding the foundations of METROPOLIS2 and for interpreting the results</a:t>
            </a:r>
          </a:p>
          <a:p>
            <a:r>
              <a:rPr lang="en-US" dirty="0"/>
              <a:t>Why it is wise to learn METROPOLIS2?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425601-AF13-4EA1-B9C5-1A3BC452E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BF2435-5BB9-42E8-AE8D-493E4B651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B3C052-92F0-47D4-9293-E452EA17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103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>
            <a:extLst>
              <a:ext uri="{FF2B5EF4-FFF2-40B4-BE49-F238E27FC236}">
                <a16:creationId xmlns:a16="http://schemas.microsoft.com/office/drawing/2014/main" id="{45805E1A-5560-4A21-94AA-0417F722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Brief history of deterministic dynamic models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47346D86-2CF9-4F4A-9423-178C580895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0E4AC6C-93E7-4779-9C97-F54CA714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E36FCF-40DC-429F-871A-E23EF13AC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001F020-7195-4D83-B010-99CAA0B3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720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6E011DEE-BD6C-4B31-8C0D-646758C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From where do we come?</a:t>
            </a:r>
          </a:p>
        </p:txBody>
      </p:sp>
      <p:sp>
        <p:nvSpPr>
          <p:cNvPr id="8" name="Espace réservé du contenu 7">
            <a:extLst>
              <a:ext uri="{FF2B5EF4-FFF2-40B4-BE49-F238E27FC236}">
                <a16:creationId xmlns:a16="http://schemas.microsoft.com/office/drawing/2014/main" id="{6A6F4544-49DB-4B0A-8298-632D34487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models: nice mathematical formulation </a:t>
            </a:r>
          </a:p>
          <a:p>
            <a:r>
              <a:rPr lang="en-US" dirty="0"/>
              <a:t>Dynamic assignment models: congestion is dynamic but arrivals are exogenous, as in the OR queuing models </a:t>
            </a:r>
          </a:p>
          <a:p>
            <a:r>
              <a:rPr lang="en-US" dirty="0"/>
              <a:t>Fake fully dynamic models: three periods, three static models</a:t>
            </a:r>
          </a:p>
          <a:p>
            <a:r>
              <a:rPr lang="en-US" dirty="0"/>
              <a:t>but in the real world congestion is intrinsically dynamic  (time of the day dependent)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Fully dynamic models </a:t>
            </a:r>
            <a:r>
              <a:rPr lang="en-US" dirty="0">
                <a:sym typeface="Wingdings" panose="05000000000000000000" pitchFamily="2" charset="2"/>
              </a:rPr>
              <a:t>= the topic of this course</a:t>
            </a:r>
            <a:endParaRPr lang="en-US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F876D-DA28-408B-BA08-CCD2FE856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5E3E49-01A7-4FFA-AB85-0FA127CA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5833BF-5C83-41AD-8C51-03BF24779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88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C08E3D-34A3-45A7-A11D-21FF386FD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streams of literature</a:t>
            </a:r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7B395A47-C6A2-4CEE-8FE5-D8383876E0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1700218"/>
              </p:ext>
            </p:extLst>
          </p:nvPr>
        </p:nvGraphicFramePr>
        <p:xfrm>
          <a:off x="509725" y="1825625"/>
          <a:ext cx="11040122" cy="348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1028">
                  <a:extLst>
                    <a:ext uri="{9D8B030D-6E8A-4147-A177-3AD203B41FA5}">
                      <a16:colId xmlns:a16="http://schemas.microsoft.com/office/drawing/2014/main" val="3968621497"/>
                    </a:ext>
                  </a:extLst>
                </a:gridCol>
                <a:gridCol w="5899094">
                  <a:extLst>
                    <a:ext uri="{9D8B030D-6E8A-4147-A177-3AD203B41FA5}">
                      <a16:colId xmlns:a16="http://schemas.microsoft.com/office/drawing/2014/main" val="28595567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Deterministic models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noProof="0"/>
                        <a:t>Stochastic demand models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010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i="0" noProof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Vickrey, W. S. (1969). Congestion theory and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noProof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transport investment.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noProof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American Economic Review</a:t>
                      </a:r>
                      <a:r>
                        <a:rPr lang="en-US" b="0" i="0" noProof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</a:rPr>
                        <a:t>, 251-260.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Palma, A., Ben-Akiva, C.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Lefèvre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N. </a:t>
                      </a:r>
                      <a:r>
                        <a:rPr lang="en-US" sz="1800" kern="1200" noProof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Litinas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(1983), Stochastic Equilibrium Model of Peak Period Traffic Congestion, </a:t>
                      </a:r>
                      <a:r>
                        <a:rPr lang="en-US" sz="1800" i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Transportation Science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17(4), 430-453.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770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Arnott, R., A. de Palma &amp; R. Lindsey (1993), </a:t>
                      </a:r>
                    </a:p>
                    <a:p>
                      <a:r>
                        <a:rPr lang="en-US" sz="18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 Structural Model of Peak-Period Congestion</a:t>
                      </a:r>
                    </a:p>
                    <a:p>
                      <a:r>
                        <a:rPr lang="en-US" sz="1800" i="1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American Economic Review</a:t>
                      </a:r>
                      <a:r>
                        <a:rPr lang="en-US" sz="1800" noProof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, 83, 161-179.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Ben-Akiva, M., A. de Palma &amp; P. Kanaroglou (1986), Dynamic Model of Peak Period Traffic Congestion with Elastic Arrival Rates, </a:t>
                      </a:r>
                      <a:r>
                        <a:rPr lang="en-US" sz="1800" i="1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Transportation Science</a:t>
                      </a:r>
                      <a:r>
                        <a:rPr lang="en-US" sz="1800" kern="1200" noProof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20(2), 164-181.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73599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applications: telecommunication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63118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Palma, A. &amp; R. Arnott (1989/1990), The Temporal Use of a Telephone Line, </a:t>
                      </a:r>
                      <a:r>
                        <a:rPr lang="en-US" sz="1800" i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Economics and Policy</a:t>
                      </a:r>
                      <a:r>
                        <a:rPr lang="en-US" sz="1800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4, 155-174.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833000"/>
                  </a:ext>
                </a:extLst>
              </a:tr>
            </a:tbl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138520-8479-461F-8AA8-E2495FFB8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D0D3F5-4FE2-40E7-9CDD-884A30C7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97F3CF-00B4-4797-847D-96085A854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861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7E09E469-8C43-4096-983A-280DB47D8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Analytical versus simulation models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46FB2B7E-6730-4107-9F31-31F4DBB55F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2800123"/>
              </p:ext>
            </p:extLst>
          </p:nvPr>
        </p:nvGraphicFramePr>
        <p:xfrm>
          <a:off x="838199" y="1594804"/>
          <a:ext cx="10995735" cy="422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389">
                  <a:extLst>
                    <a:ext uri="{9D8B030D-6E8A-4147-A177-3AD203B41FA5}">
                      <a16:colId xmlns:a16="http://schemas.microsoft.com/office/drawing/2014/main" val="1512256113"/>
                    </a:ext>
                  </a:extLst>
                </a:gridCol>
                <a:gridCol w="1677880">
                  <a:extLst>
                    <a:ext uri="{9D8B030D-6E8A-4147-A177-3AD203B41FA5}">
                      <a16:colId xmlns:a16="http://schemas.microsoft.com/office/drawing/2014/main" val="1054292856"/>
                    </a:ext>
                  </a:extLst>
                </a:gridCol>
                <a:gridCol w="2820561">
                  <a:extLst>
                    <a:ext uri="{9D8B030D-6E8A-4147-A177-3AD203B41FA5}">
                      <a16:colId xmlns:a16="http://schemas.microsoft.com/office/drawing/2014/main" val="3702007037"/>
                    </a:ext>
                  </a:extLst>
                </a:gridCol>
                <a:gridCol w="2204200">
                  <a:extLst>
                    <a:ext uri="{9D8B030D-6E8A-4147-A177-3AD203B41FA5}">
                      <a16:colId xmlns:a16="http://schemas.microsoft.com/office/drawing/2014/main" val="4277481406"/>
                    </a:ext>
                  </a:extLst>
                </a:gridCol>
                <a:gridCol w="2343705">
                  <a:extLst>
                    <a:ext uri="{9D8B030D-6E8A-4147-A177-3AD203B41FA5}">
                      <a16:colId xmlns:a16="http://schemas.microsoft.com/office/drawing/2014/main" val="19283696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Analytical models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Simulation model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655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MINUS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00FF00"/>
                          </a:highlight>
                        </a:rPr>
                        <a:t>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MINUS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125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Existence and uniqueness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/>
                        <a:t>Proofs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Hard computations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Extensive numerical experiments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</a:t>
                      </a:r>
                      <a:r>
                        <a:rPr lang="en-US" noProof="0" dirty="0"/>
                        <a:t> existence and no uniqueness proofs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86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Computation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Mathematical programming techniques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Deterministic model: No behavioral interpretation Stochastic model: one interpretation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Numerical behavioral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 convergence proofs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984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One road or small 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Any network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171592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Heterogeneity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Discrete segments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“Continuous” segments – agent 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1442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r>
                        <a:rPr lang="en-US" dirty="0"/>
                        <a:t>Outputs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US" dirty="0"/>
                        <a:t>Same outputs: congestions, generalized cost, surplus, local/global emissions, equity, etc.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419634"/>
                  </a:ext>
                </a:extLst>
              </a:tr>
            </a:tbl>
          </a:graphicData>
        </a:graphic>
      </p:graphicFrame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2D325B-D1FE-43A5-9BA4-FBA01F97C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E6B488-B105-44C7-A22C-32035928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2BF13-C7C7-4384-BB7D-BD8994531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0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0EE60-09E3-498F-A3F4-A75DB0E03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The Rosetta Stone: </a:t>
            </a:r>
            <a:r>
              <a:rPr lang="fr-FR" b="0" i="0" dirty="0">
                <a:solidFill>
                  <a:srgbClr val="202124"/>
                </a:solidFill>
                <a:effectLst/>
              </a:rPr>
              <a:t>July 1799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68ECFB-1E6E-44C4-A36D-69BF38794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B5BEC5-66AB-444E-9BDF-F303C224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17BF9-4927-4EE7-AAA0-347D9CA9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8</a:t>
            </a:fld>
            <a:endParaRPr lang="fr-FR"/>
          </a:p>
        </p:txBody>
      </p:sp>
      <p:pic>
        <p:nvPicPr>
          <p:cNvPr id="26626" name="Picture 2" descr="Pierre de rosette : plus de 1 325 illustrations et dessins ...">
            <a:extLst>
              <a:ext uri="{FF2B5EF4-FFF2-40B4-BE49-F238E27FC236}">
                <a16:creationId xmlns:a16="http://schemas.microsoft.com/office/drawing/2014/main" id="{11649BD1-23BD-4208-B605-BEF12B6717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88" y="1967305"/>
            <a:ext cx="3943350" cy="391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B08BB63-C341-4583-96BF-55192837119F}"/>
              </a:ext>
            </a:extLst>
          </p:cNvPr>
          <p:cNvSpPr/>
          <p:nvPr/>
        </p:nvSpPr>
        <p:spPr>
          <a:xfrm>
            <a:off x="949911" y="2474468"/>
            <a:ext cx="2077374" cy="1946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Theory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F1BFD7-7A53-4B56-9FF0-F4DC75E0AEA1}"/>
              </a:ext>
            </a:extLst>
          </p:cNvPr>
          <p:cNvSpPr/>
          <p:nvPr/>
        </p:nvSpPr>
        <p:spPr>
          <a:xfrm>
            <a:off x="8595085" y="3212796"/>
            <a:ext cx="2886701" cy="19466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Simulation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1422C7C0-A4C7-423E-A6B8-9B82A59ED1A2}"/>
              </a:ext>
            </a:extLst>
          </p:cNvPr>
          <p:cNvSpPr/>
          <p:nvPr/>
        </p:nvSpPr>
        <p:spPr>
          <a:xfrm>
            <a:off x="1828797" y="1970842"/>
            <a:ext cx="3071673" cy="958788"/>
          </a:xfrm>
          <a:prstGeom prst="arc">
            <a:avLst>
              <a:gd name="adj1" fmla="val 10687939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3CA54D2-FF63-4823-B78B-EC2CB670CA28}"/>
              </a:ext>
            </a:extLst>
          </p:cNvPr>
          <p:cNvSpPr/>
          <p:nvPr/>
        </p:nvSpPr>
        <p:spPr>
          <a:xfrm rot="10800000">
            <a:off x="7405466" y="4715522"/>
            <a:ext cx="3071673" cy="958788"/>
          </a:xfrm>
          <a:prstGeom prst="arc">
            <a:avLst>
              <a:gd name="adj1" fmla="val 10687939"/>
              <a:gd name="adj2" fmla="val 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C30D0F-3AD7-446F-9F81-F9AB0B0A2C88}"/>
              </a:ext>
            </a:extLst>
          </p:cNvPr>
          <p:cNvSpPr/>
          <p:nvPr/>
        </p:nvSpPr>
        <p:spPr>
          <a:xfrm>
            <a:off x="4456590" y="5674311"/>
            <a:ext cx="3506680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537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50C65D-F0F9-4357-914C-D617CF4C9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setting of the bottleneck model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6F4FB16-0183-4C75-A42E-808D56008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March 13, 2024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F3B13E4-86E3-47CB-A73F-15A5AF2B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METROPOLIS 2 Spring course</a:t>
            </a:r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F270C4E5-AB93-40CF-9514-03970EC16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D8ACC-7834-4D85-993A-9BFDD8879FCF}" type="slidenum">
              <a:rPr lang="fr-FR" smtClean="0"/>
              <a:t>9</a:t>
            </a:fld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65FF2046-2D8C-4DA6-976C-BF2334592F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575" y="2512381"/>
            <a:ext cx="10225986" cy="218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238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1576</TotalTime>
  <Words>976</Words>
  <Application>Microsoft Office PowerPoint</Application>
  <PresentationFormat>Grand écran</PresentationFormat>
  <Paragraphs>171</Paragraphs>
  <Slides>20</Slides>
  <Notes>4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Symbol</vt:lpstr>
      <vt:lpstr>Times New Roman</vt:lpstr>
      <vt:lpstr>Thème Office</vt:lpstr>
      <vt:lpstr>Equation</vt:lpstr>
      <vt:lpstr>MathType 7.0 Equation</vt:lpstr>
      <vt:lpstr>METROPOLIS2 online Spring Course © Lucas Javaudin &amp; André de Palma</vt:lpstr>
      <vt:lpstr>Outline</vt:lpstr>
      <vt:lpstr>Warning</vt:lpstr>
      <vt:lpstr>Brief history of deterministic dynamic models</vt:lpstr>
      <vt:lpstr>From where do we come?</vt:lpstr>
      <vt:lpstr>Two streams of literature</vt:lpstr>
      <vt:lpstr>Analytical versus simulation models</vt:lpstr>
      <vt:lpstr>The Rosetta Stone: July 1799</vt:lpstr>
      <vt:lpstr>The setting of the bottleneck model</vt:lpstr>
      <vt:lpstr>The bottleneck model</vt:lpstr>
      <vt:lpstr>The bottleneck model</vt:lpstr>
      <vt:lpstr>The bottleneck model: Equilibrium</vt:lpstr>
      <vt:lpstr>The bottleneck model: Social optimum</vt:lpstr>
      <vt:lpstr>Brief history of stochastic dynamic models</vt:lpstr>
      <vt:lpstr>Continuous time and continuum of agents</vt:lpstr>
      <vt:lpstr>Présentation PowerPoint</vt:lpstr>
      <vt:lpstr>Numerical solution: Inverse sampling</vt:lpstr>
      <vt:lpstr>From toy networks to real networks</vt:lpstr>
      <vt:lpstr>What do we need more?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andre.de-palma</dc:creator>
  <cp:lastModifiedBy>andre.de-palma</cp:lastModifiedBy>
  <cp:revision>150</cp:revision>
  <cp:lastPrinted>2024-02-26T11:45:53Z</cp:lastPrinted>
  <dcterms:created xsi:type="dcterms:W3CDTF">2024-02-21T13:45:25Z</dcterms:created>
  <dcterms:modified xsi:type="dcterms:W3CDTF">2024-03-12T20:31:24Z</dcterms:modified>
</cp:coreProperties>
</file>